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Oswald" panose="020B0604020202020204" charset="0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Average" panose="020B0604020202020204" charset="0"/>
      <p:regular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F3B367-B99B-48E1-B48B-42A1960E3E07}">
  <a:tblStyle styleId="{2EF3B367-B99B-48E1-B48B-42A1960E3E0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1460" y="7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00a5034eed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00a5034eed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0a5034eed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00a5034eed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00a5034eed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00a5034eed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 2: Fine Dining Restaurant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By: Fox Wihlborg, Quashawn Turner, and Silvana Barrera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Business Idea: Fine Dining Restaurant</a:t>
            </a:r>
            <a:endParaRPr dirty="0"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10 Steps for starting a fine dining restaurant</a:t>
            </a:r>
            <a:endParaRPr dirty="0"/>
          </a:p>
          <a:p>
            <a:pPr marL="457200" lvl="0" indent="-304800" algn="l" rtl="0">
              <a:spcBef>
                <a:spcPts val="120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Plan business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Form a legal entity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Register for taxes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Open business account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Set-up accounting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Obtain permits/licenses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Obtain business insurance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Define brand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Create website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dirty="0"/>
              <a:t>Business phone set-up</a:t>
            </a:r>
            <a:endParaRPr dirty="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(TRUic, 2021)</a:t>
            </a:r>
            <a:endParaRPr dirty="0"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5725" y="820825"/>
            <a:ext cx="3774726" cy="381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our fixed and variable costs?</a:t>
            </a:r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 dirty="0"/>
              <a:t>Fixed costs include rent, mortgage, salaries, loan payments, license fees, and insurance premiums. These costs are easier to budget for when opening a restaurant because they don’t fluctuate much each month.</a:t>
            </a:r>
            <a:endParaRPr sz="2000" dirty="0"/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 dirty="0"/>
              <a:t>Variable costs include food, hourly wages, and utilities. These costs are harder to predict when opening a restaurant because they vary according to output. After several months, you’ll know what to expect each month (Darlington, 2021).</a:t>
            </a:r>
            <a:endParaRPr sz="2000" dirty="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 dirty="0"/>
              <a:t>The following table is utilizing $30 for fixed and variable costs. In addition average market price per meal being $21. TC=FC+VC and Total Revenue=Output*Market Price ($21). Total Profit is found by subtracting TC from TR.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Fixed and Variable Costs Table</a:t>
            </a:r>
            <a:endParaRPr/>
          </a:p>
        </p:txBody>
      </p:sp>
      <p:graphicFrame>
        <p:nvGraphicFramePr>
          <p:cNvPr id="79" name="Google Shape;79;p16"/>
          <p:cNvGraphicFramePr/>
          <p:nvPr>
            <p:extLst>
              <p:ext uri="{D42A27DB-BD31-4B8C-83A1-F6EECF244321}">
                <p14:modId xmlns:p14="http://schemas.microsoft.com/office/powerpoint/2010/main" val="49631943"/>
              </p:ext>
            </p:extLst>
          </p:nvPr>
        </p:nvGraphicFramePr>
        <p:xfrm>
          <a:off x="311600" y="1017750"/>
          <a:ext cx="8520800" cy="4054055"/>
        </p:xfrm>
        <a:graphic>
          <a:graphicData uri="http://schemas.openxmlformats.org/drawingml/2006/table">
            <a:tbl>
              <a:tblPr>
                <a:noFill/>
                <a:tableStyleId>{2EF3B367-B99B-48E1-B48B-42A1960E3E07}</a:tableStyleId>
              </a:tblPr>
              <a:tblGrid>
                <a:gridCol w="83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2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25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64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Output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1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Fixed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Cost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Variable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Cost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12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22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30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36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44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54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80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96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114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134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156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180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206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Total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Cost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30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42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48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60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66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74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84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96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110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126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144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164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186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210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236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Total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Rev.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21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42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63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84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105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126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147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168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189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210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231</a:t>
                      </a:r>
                      <a:endParaRPr dirty="0"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252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273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294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6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Total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Profits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smtClean="0">
                          <a:solidFill>
                            <a:schemeClr val="dk1"/>
                          </a:solidFill>
                        </a:rPr>
                        <a:t>-30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-21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-6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3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18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31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42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51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58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63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66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67</a:t>
                      </a:r>
                      <a:endParaRPr dirty="0"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66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63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</a:rPr>
                        <a:t>58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Increasing Marginal Returns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71414" y="1249960"/>
            <a:ext cx="81350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verage" panose="020B0604020202020204" charset="0"/>
              </a:rPr>
              <a:t>Increasing marginal returns refer to a point where the production of an additional unit with the give unit results to an increase in marginal revenue. </a:t>
            </a:r>
          </a:p>
          <a:p>
            <a:pPr algn="just"/>
            <a:endParaRPr lang="en-US" sz="2000" dirty="0" smtClean="0">
              <a:solidFill>
                <a:schemeClr val="tx1"/>
              </a:solidFill>
              <a:latin typeface="Average" panose="020B060402020202020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verage" panose="020B0604020202020204" charset="0"/>
              </a:rPr>
              <a:t>It  is indicated by the increase in total profits for each additional output unit. </a:t>
            </a:r>
          </a:p>
          <a:p>
            <a:pPr algn="just"/>
            <a:endParaRPr lang="en-US" sz="2000" dirty="0" smtClean="0">
              <a:solidFill>
                <a:schemeClr val="tx1"/>
              </a:solidFill>
              <a:latin typeface="Average" panose="020B060402020202020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verage" panose="020B0604020202020204" charset="0"/>
              </a:rPr>
              <a:t>A positive change in returns for every additional unit produced indicates  increasing marginal returns.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verage" panose="020B0604020202020204" charset="0"/>
              </a:rPr>
              <a:t>There is an increase in marginal returns from producing 1 to11 units of output. </a:t>
            </a:r>
            <a:endParaRPr lang="en-US" sz="2000" dirty="0">
              <a:solidFill>
                <a:schemeClr val="tx1"/>
              </a:solidFill>
              <a:latin typeface="Averag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078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145" y="497307"/>
            <a:ext cx="8425787" cy="5523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Change in returns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614831"/>
              </p:ext>
            </p:extLst>
          </p:nvPr>
        </p:nvGraphicFramePr>
        <p:xfrm>
          <a:off x="38733" y="1035986"/>
          <a:ext cx="8967044" cy="3756295"/>
        </p:xfrm>
        <a:graphic>
          <a:graphicData uri="http://schemas.openxmlformats.org/drawingml/2006/table">
            <a:tbl>
              <a:tblPr firstRow="1" firstCol="1" bandRow="1">
                <a:tableStyleId>{2EF3B367-B99B-48E1-B48B-42A1960E3E07}</a:tableStyleId>
              </a:tblPr>
              <a:tblGrid>
                <a:gridCol w="1567446">
                  <a:extLst>
                    <a:ext uri="{9D8B030D-6E8A-4147-A177-3AD203B41FA5}">
                      <a16:colId xmlns:a16="http://schemas.microsoft.com/office/drawing/2014/main" val="367165448"/>
                    </a:ext>
                  </a:extLst>
                </a:gridCol>
                <a:gridCol w="846524">
                  <a:extLst>
                    <a:ext uri="{9D8B030D-6E8A-4147-A177-3AD203B41FA5}">
                      <a16:colId xmlns:a16="http://schemas.microsoft.com/office/drawing/2014/main" val="104524225"/>
                    </a:ext>
                  </a:extLst>
                </a:gridCol>
                <a:gridCol w="564305">
                  <a:extLst>
                    <a:ext uri="{9D8B030D-6E8A-4147-A177-3AD203B41FA5}">
                      <a16:colId xmlns:a16="http://schemas.microsoft.com/office/drawing/2014/main" val="697677544"/>
                    </a:ext>
                  </a:extLst>
                </a:gridCol>
                <a:gridCol w="602822">
                  <a:extLst>
                    <a:ext uri="{9D8B030D-6E8A-4147-A177-3AD203B41FA5}">
                      <a16:colId xmlns:a16="http://schemas.microsoft.com/office/drawing/2014/main" val="4266400273"/>
                    </a:ext>
                  </a:extLst>
                </a:gridCol>
                <a:gridCol w="435259">
                  <a:extLst>
                    <a:ext uri="{9D8B030D-6E8A-4147-A177-3AD203B41FA5}">
                      <a16:colId xmlns:a16="http://schemas.microsoft.com/office/drawing/2014/main" val="3467866002"/>
                    </a:ext>
                  </a:extLst>
                </a:gridCol>
                <a:gridCol w="435259">
                  <a:extLst>
                    <a:ext uri="{9D8B030D-6E8A-4147-A177-3AD203B41FA5}">
                      <a16:colId xmlns:a16="http://schemas.microsoft.com/office/drawing/2014/main" val="3491201568"/>
                    </a:ext>
                  </a:extLst>
                </a:gridCol>
                <a:gridCol w="435259">
                  <a:extLst>
                    <a:ext uri="{9D8B030D-6E8A-4147-A177-3AD203B41FA5}">
                      <a16:colId xmlns:a16="http://schemas.microsoft.com/office/drawing/2014/main" val="159744465"/>
                    </a:ext>
                  </a:extLst>
                </a:gridCol>
                <a:gridCol w="586870">
                  <a:extLst>
                    <a:ext uri="{9D8B030D-6E8A-4147-A177-3AD203B41FA5}">
                      <a16:colId xmlns:a16="http://schemas.microsoft.com/office/drawing/2014/main" val="2771456795"/>
                    </a:ext>
                  </a:extLst>
                </a:gridCol>
                <a:gridCol w="505418">
                  <a:extLst>
                    <a:ext uri="{9D8B030D-6E8A-4147-A177-3AD203B41FA5}">
                      <a16:colId xmlns:a16="http://schemas.microsoft.com/office/drawing/2014/main" val="2060342532"/>
                    </a:ext>
                  </a:extLst>
                </a:gridCol>
                <a:gridCol w="485999">
                  <a:extLst>
                    <a:ext uri="{9D8B030D-6E8A-4147-A177-3AD203B41FA5}">
                      <a16:colId xmlns:a16="http://schemas.microsoft.com/office/drawing/2014/main" val="157032997"/>
                    </a:ext>
                  </a:extLst>
                </a:gridCol>
                <a:gridCol w="458020">
                  <a:extLst>
                    <a:ext uri="{9D8B030D-6E8A-4147-A177-3AD203B41FA5}">
                      <a16:colId xmlns:a16="http://schemas.microsoft.com/office/drawing/2014/main" val="3599868363"/>
                    </a:ext>
                  </a:extLst>
                </a:gridCol>
                <a:gridCol w="381006">
                  <a:extLst>
                    <a:ext uri="{9D8B030D-6E8A-4147-A177-3AD203B41FA5}">
                      <a16:colId xmlns:a16="http://schemas.microsoft.com/office/drawing/2014/main" val="3533794203"/>
                    </a:ext>
                  </a:extLst>
                </a:gridCol>
                <a:gridCol w="395329">
                  <a:extLst>
                    <a:ext uri="{9D8B030D-6E8A-4147-A177-3AD203B41FA5}">
                      <a16:colId xmlns:a16="http://schemas.microsoft.com/office/drawing/2014/main" val="1236868271"/>
                    </a:ext>
                  </a:extLst>
                </a:gridCol>
                <a:gridCol w="405238">
                  <a:extLst>
                    <a:ext uri="{9D8B030D-6E8A-4147-A177-3AD203B41FA5}">
                      <a16:colId xmlns:a16="http://schemas.microsoft.com/office/drawing/2014/main" val="3588462723"/>
                    </a:ext>
                  </a:extLst>
                </a:gridCol>
                <a:gridCol w="524404">
                  <a:extLst>
                    <a:ext uri="{9D8B030D-6E8A-4147-A177-3AD203B41FA5}">
                      <a16:colId xmlns:a16="http://schemas.microsoft.com/office/drawing/2014/main" val="2334157181"/>
                    </a:ext>
                  </a:extLst>
                </a:gridCol>
                <a:gridCol w="337886">
                  <a:extLst>
                    <a:ext uri="{9D8B030D-6E8A-4147-A177-3AD203B41FA5}">
                      <a16:colId xmlns:a16="http://schemas.microsoft.com/office/drawing/2014/main" val="2621663914"/>
                    </a:ext>
                  </a:extLst>
                </a:gridCol>
              </a:tblGrid>
              <a:tr h="1017753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Output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4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6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7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8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9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5408397"/>
                  </a:ext>
                </a:extLst>
              </a:tr>
              <a:tr h="1095417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Marginal returns 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-30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-21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-6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18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31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42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51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58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63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66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67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66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63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58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3155523"/>
                  </a:ext>
                </a:extLst>
              </a:tr>
              <a:tr h="1643125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Change in marginal returns 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-30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9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9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9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7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-1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-3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verage" panose="020B0604020202020204" charset="0"/>
                        </a:rPr>
                        <a:t>-5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verage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8533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162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Constant and diminishing returns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71414" y="1249960"/>
            <a:ext cx="81350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verage" panose="020B0604020202020204" charset="0"/>
              </a:rPr>
              <a:t>A negative change in marginal returns indicates a decrease in marginal productivity. </a:t>
            </a:r>
          </a:p>
          <a:p>
            <a:pPr algn="just"/>
            <a:endParaRPr lang="en-US" sz="2000" dirty="0" smtClean="0">
              <a:solidFill>
                <a:schemeClr val="tx1"/>
              </a:solidFill>
              <a:latin typeface="Average" panose="020B060402020202020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verage" panose="020B0604020202020204" charset="0"/>
              </a:rPr>
              <a:t>This means that a lower level of  profit is realized when the restaurant produces an extra unit of output.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verage" panose="020B0604020202020204" charset="0"/>
              </a:rPr>
              <a:t>There is diminishing marginal returns from each additional unit above the optimum. In this case, units 12, 13, and 14 have diminishing returns. </a:t>
            </a:r>
          </a:p>
          <a:p>
            <a:pPr algn="just"/>
            <a:endParaRPr lang="en-US" sz="2000" dirty="0" smtClean="0">
              <a:solidFill>
                <a:schemeClr val="tx1"/>
              </a:solidFill>
              <a:latin typeface="Average" panose="020B060402020202020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verage" panose="020B0604020202020204" charset="0"/>
              </a:rPr>
              <a:t>A constant marginal returns is indicated by a zero change in the level of profits from an extra unit of output. </a:t>
            </a:r>
            <a:endParaRPr lang="en-US" sz="2000" dirty="0">
              <a:solidFill>
                <a:schemeClr val="tx1"/>
              </a:solidFill>
              <a:latin typeface="Averag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179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71414" y="1249960"/>
            <a:ext cx="81350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Harris, D. N. (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2019). </a:t>
            </a: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Diminishing marginal returns and the production of education: An international analysis. </a:t>
            </a:r>
            <a:r>
              <a:rPr lang="en-US" sz="2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 Economics</a:t>
            </a: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 </a:t>
            </a:r>
            <a:r>
              <a:rPr lang="en-US" sz="2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(1), 31-53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Leroux</a:t>
            </a: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 (</a:t>
            </a:r>
            <a:r>
              <a:rPr lang="en-US" sz="2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2017</a:t>
            </a: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Cooperative production under diminishing marginal returns: interpreting fixed-path methods. </a:t>
            </a:r>
            <a:r>
              <a:rPr lang="en-US" sz="2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Choice and Welfare</a:t>
            </a: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 </a:t>
            </a:r>
            <a:r>
              <a:rPr lang="en-US" sz="2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(1), 35-53.</a:t>
            </a:r>
            <a:endParaRPr lang="en-US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01508"/>
      </p:ext>
    </p:extLst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552</Words>
  <Application>Microsoft Office PowerPoint</Application>
  <PresentationFormat>On-screen Show (16:9)</PresentationFormat>
  <Paragraphs>187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Times New Roman</vt:lpstr>
      <vt:lpstr>Oswald</vt:lpstr>
      <vt:lpstr>Wingdings</vt:lpstr>
      <vt:lpstr>Calibri</vt:lpstr>
      <vt:lpstr>Average</vt:lpstr>
      <vt:lpstr>Tahoma</vt:lpstr>
      <vt:lpstr>Slate</vt:lpstr>
      <vt:lpstr>Case Study 2: Fine Dining Restaurant</vt:lpstr>
      <vt:lpstr>Business Idea: Fine Dining Restaurant</vt:lpstr>
      <vt:lpstr>What are our fixed and variable costs?</vt:lpstr>
      <vt:lpstr>Sample Fixed and Variable Costs Table</vt:lpstr>
      <vt:lpstr>Increasing Marginal Returns </vt:lpstr>
      <vt:lpstr>Change in returns </vt:lpstr>
      <vt:lpstr>Constant and diminishing returns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 2: Fine Dining Restaurant</dc:title>
  <dc:creator>john</dc:creator>
  <cp:lastModifiedBy>ASUS</cp:lastModifiedBy>
  <cp:revision>15</cp:revision>
  <dcterms:modified xsi:type="dcterms:W3CDTF">2021-11-08T04:07:36Z</dcterms:modified>
</cp:coreProperties>
</file>